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
      <p:font typeface="Merriweath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233607"/>
            <a:ext cx="7416403" cy="2313861"/>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Secure Coding Practices for Python Web Applications</a:t>
            </a:r>
            <a:endParaRPr lang="en-US" sz="4850" dirty="0"/>
          </a:p>
        </p:txBody>
      </p:sp>
      <p:sp>
        <p:nvSpPr>
          <p:cNvPr id="4" name="Text 1"/>
          <p:cNvSpPr/>
          <p:nvPr/>
        </p:nvSpPr>
        <p:spPr>
          <a:xfrm>
            <a:off x="6350198" y="3917633"/>
            <a:ext cx="7416403" cy="2368868"/>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presentation focuses on identifying and mitigating common security vulnerabilities in Python web applications. We will review a Flask-based web application example for task management. We will use tools like Bandit, a static code analyzer, and manual code review to discover security flaws and prevent future issues.</a:t>
            </a:r>
            <a:endParaRPr lang="en-US" sz="1900" dirty="0"/>
          </a:p>
        </p:txBody>
      </p:sp>
      <p:sp>
        <p:nvSpPr>
          <p:cNvPr id="5" name="Shape 2"/>
          <p:cNvSpPr/>
          <p:nvPr/>
        </p:nvSpPr>
        <p:spPr>
          <a:xfrm>
            <a:off x="6350198" y="6582608"/>
            <a:ext cx="394930" cy="394930"/>
          </a:xfrm>
          <a:prstGeom prst="roundRect">
            <a:avLst>
              <a:gd name="adj" fmla="val 23151155"/>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6357818" y="6590228"/>
            <a:ext cx="379690" cy="379690"/>
          </a:xfrm>
          <a:prstGeom prst="rect">
            <a:avLst/>
          </a:prstGeom>
        </p:spPr>
      </p:pic>
      <p:sp>
        <p:nvSpPr>
          <p:cNvPr id="7" name="Text 3"/>
          <p:cNvSpPr/>
          <p:nvPr/>
        </p:nvSpPr>
        <p:spPr>
          <a:xfrm>
            <a:off x="6868478" y="6564154"/>
            <a:ext cx="2206823" cy="431840"/>
          </a:xfrm>
          <a:prstGeom prst="rect">
            <a:avLst/>
          </a:prstGeom>
          <a:noFill/>
          <a:ln/>
        </p:spPr>
        <p:txBody>
          <a:bodyPr wrap="none" lIns="0" tIns="0" rIns="0" bIns="0" rtlCol="0" anchor="t"/>
          <a:lstStyle/>
          <a:p>
            <a:pPr algn="l" indent="0" marL="0">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Vijay Andra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9876"/>
          </a:xfrm>
          <a:prstGeom prst="rect">
            <a:avLst/>
          </a:prstGeom>
        </p:spPr>
      </p:pic>
      <p:sp>
        <p:nvSpPr>
          <p:cNvPr id="3" name="Text 0"/>
          <p:cNvSpPr/>
          <p:nvPr/>
        </p:nvSpPr>
        <p:spPr>
          <a:xfrm>
            <a:off x="789503" y="3588901"/>
            <a:ext cx="12324755" cy="704969"/>
          </a:xfrm>
          <a:prstGeom prst="rect">
            <a:avLst/>
          </a:prstGeom>
          <a:noFill/>
          <a:ln/>
        </p:spPr>
        <p:txBody>
          <a:bodyPr wrap="none" lIns="0" tIns="0" rIns="0" bIns="0" rtlCol="0" anchor="t"/>
          <a:lstStyle/>
          <a:p>
            <a:pPr algn="l" indent="0" marL="0">
              <a:lnSpc>
                <a:spcPts val="5550"/>
              </a:lnSpc>
              <a:buNone/>
            </a:pPr>
            <a:r>
              <a:rPr lang="en-US" sz="4400" dirty="0">
                <a:solidFill>
                  <a:srgbClr val="F5F0F0"/>
                </a:solidFill>
                <a:latin typeface="Merriweather" pitchFamily="34" charset="0"/>
                <a:ea typeface="Merriweather" pitchFamily="34" charset="-122"/>
                <a:cs typeface="Merriweather" pitchFamily="34" charset="-120"/>
              </a:rPr>
              <a:t>Conclusion: Building a Security-First Mindset</a:t>
            </a:r>
            <a:endParaRPr lang="en-US" sz="4400" dirty="0"/>
          </a:p>
        </p:txBody>
      </p:sp>
      <p:sp>
        <p:nvSpPr>
          <p:cNvPr id="4" name="Text 1"/>
          <p:cNvSpPr/>
          <p:nvPr/>
        </p:nvSpPr>
        <p:spPr>
          <a:xfrm>
            <a:off x="789503" y="4632246"/>
            <a:ext cx="13051393" cy="1082993"/>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Continuous security testing and code review are essential. Integrate security into the development lifecycle (DevSecOps). Use resources like OWASP, SANS Institute, and security-focused blogs. Security is an ongoing commitment, not a one-time fix.</a:t>
            </a:r>
            <a:endParaRPr lang="en-US" sz="1750" dirty="0"/>
          </a:p>
        </p:txBody>
      </p:sp>
      <p:sp>
        <p:nvSpPr>
          <p:cNvPr id="5" name="Text 2"/>
          <p:cNvSpPr/>
          <p:nvPr/>
        </p:nvSpPr>
        <p:spPr>
          <a:xfrm>
            <a:off x="789503" y="6081713"/>
            <a:ext cx="6356509" cy="744379"/>
          </a:xfrm>
          <a:prstGeom prst="rect">
            <a:avLst/>
          </a:prstGeom>
          <a:noFill/>
          <a:ln/>
        </p:spPr>
        <p:txBody>
          <a:bodyPr wrap="none" lIns="0" tIns="0" rIns="0" bIns="0" rtlCol="0" anchor="t"/>
          <a:lstStyle/>
          <a:p>
            <a:pPr algn="ctr" indent="0" marL="0">
              <a:lnSpc>
                <a:spcPts val="5850"/>
              </a:lnSpc>
              <a:buNone/>
            </a:pPr>
            <a:r>
              <a:rPr lang="en-US" sz="5850" dirty="0">
                <a:solidFill>
                  <a:srgbClr val="E2E6E9"/>
                </a:solidFill>
                <a:latin typeface="Merriweather" pitchFamily="34" charset="0"/>
                <a:ea typeface="Merriweather" pitchFamily="34" charset="-122"/>
                <a:cs typeface="Merriweather" pitchFamily="34" charset="-120"/>
              </a:rPr>
              <a:t>OWASP</a:t>
            </a:r>
            <a:endParaRPr lang="en-US" sz="5850" dirty="0"/>
          </a:p>
        </p:txBody>
      </p:sp>
      <p:sp>
        <p:nvSpPr>
          <p:cNvPr id="6" name="Text 3"/>
          <p:cNvSpPr/>
          <p:nvPr/>
        </p:nvSpPr>
        <p:spPr>
          <a:xfrm>
            <a:off x="2557820" y="7108031"/>
            <a:ext cx="2819876" cy="352425"/>
          </a:xfrm>
          <a:prstGeom prst="rect">
            <a:avLst/>
          </a:prstGeom>
          <a:noFill/>
          <a:ln/>
        </p:spPr>
        <p:txBody>
          <a:bodyPr wrap="none" lIns="0" tIns="0" rIns="0" bIns="0" rtlCol="0" anchor="t"/>
          <a:lstStyle/>
          <a:p>
            <a:pPr algn="ct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Web Security</a:t>
            </a:r>
            <a:endParaRPr lang="en-US" sz="2200" dirty="0"/>
          </a:p>
        </p:txBody>
      </p:sp>
      <p:sp>
        <p:nvSpPr>
          <p:cNvPr id="7" name="Text 4"/>
          <p:cNvSpPr/>
          <p:nvPr/>
        </p:nvSpPr>
        <p:spPr>
          <a:xfrm>
            <a:off x="7484388" y="6081713"/>
            <a:ext cx="6356509" cy="744379"/>
          </a:xfrm>
          <a:prstGeom prst="rect">
            <a:avLst/>
          </a:prstGeom>
          <a:noFill/>
          <a:ln/>
        </p:spPr>
        <p:txBody>
          <a:bodyPr wrap="none" lIns="0" tIns="0" rIns="0" bIns="0" rtlCol="0" anchor="t"/>
          <a:lstStyle/>
          <a:p>
            <a:pPr algn="ctr" indent="0" marL="0">
              <a:lnSpc>
                <a:spcPts val="5850"/>
              </a:lnSpc>
              <a:buNone/>
            </a:pPr>
            <a:r>
              <a:rPr lang="en-US" sz="5850" dirty="0">
                <a:solidFill>
                  <a:srgbClr val="E2E6E9"/>
                </a:solidFill>
                <a:latin typeface="Merriweather" pitchFamily="34" charset="0"/>
                <a:ea typeface="Merriweather" pitchFamily="34" charset="-122"/>
                <a:cs typeface="Merriweather" pitchFamily="34" charset="-120"/>
              </a:rPr>
              <a:t>SANS</a:t>
            </a:r>
            <a:endParaRPr lang="en-US" sz="5850" dirty="0"/>
          </a:p>
        </p:txBody>
      </p:sp>
      <p:sp>
        <p:nvSpPr>
          <p:cNvPr id="8" name="Text 5"/>
          <p:cNvSpPr/>
          <p:nvPr/>
        </p:nvSpPr>
        <p:spPr>
          <a:xfrm>
            <a:off x="9252704" y="7108031"/>
            <a:ext cx="2819876" cy="352425"/>
          </a:xfrm>
          <a:prstGeom prst="rect">
            <a:avLst/>
          </a:prstGeom>
          <a:noFill/>
          <a:ln/>
        </p:spPr>
        <p:txBody>
          <a:bodyPr wrap="none" lIns="0" tIns="0" rIns="0" bIns="0" rtlCol="0" anchor="t"/>
          <a:lstStyle/>
          <a:p>
            <a:pPr algn="ct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Cyber Security</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6883" y="1080492"/>
            <a:ext cx="7590234" cy="1387316"/>
          </a:xfrm>
          <a:prstGeom prst="rect">
            <a:avLst/>
          </a:prstGeom>
          <a:noFill/>
          <a:ln/>
        </p:spPr>
        <p:txBody>
          <a:bodyPr wrap="square" lIns="0" tIns="0" rIns="0" bIns="0" rtlCol="0" anchor="t"/>
          <a:lstStyle/>
          <a:p>
            <a:pPr algn="l"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Introduction to Python Web Application Security</a:t>
            </a:r>
            <a:endParaRPr lang="en-US" sz="4350" dirty="0"/>
          </a:p>
        </p:txBody>
      </p:sp>
      <p:sp>
        <p:nvSpPr>
          <p:cNvPr id="4" name="Text 1"/>
          <p:cNvSpPr/>
          <p:nvPr/>
        </p:nvSpPr>
        <p:spPr>
          <a:xfrm>
            <a:off x="776883" y="2800707"/>
            <a:ext cx="7590234" cy="1776413"/>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Web application security risks are always present. We will provide an overview of common vulnerabilities in Python web apps based on the OWASP Top 10. These include injection flaws, broken authentication, sensitive data exposure, XML External Entities (XXE), broken access control, and security misconfiguration.</a:t>
            </a:r>
            <a:endParaRPr lang="en-US" sz="1700" dirty="0"/>
          </a:p>
        </p:txBody>
      </p:sp>
      <p:sp>
        <p:nvSpPr>
          <p:cNvPr id="5" name="Shape 2"/>
          <p:cNvSpPr/>
          <p:nvPr/>
        </p:nvSpPr>
        <p:spPr>
          <a:xfrm>
            <a:off x="776883" y="4826794"/>
            <a:ext cx="3684151" cy="1294328"/>
          </a:xfrm>
          <a:prstGeom prst="roundRect">
            <a:avLst>
              <a:gd name="adj" fmla="val 7204"/>
            </a:avLst>
          </a:prstGeom>
          <a:solidFill>
            <a:srgbClr val="003180"/>
          </a:solidFill>
          <a:ln w="7620">
            <a:solidFill>
              <a:srgbClr val="194A99"/>
            </a:solidFill>
            <a:prstDash val="solid"/>
          </a:ln>
        </p:spPr>
      </p:sp>
      <p:sp>
        <p:nvSpPr>
          <p:cNvPr id="6" name="Text 3"/>
          <p:cNvSpPr/>
          <p:nvPr/>
        </p:nvSpPr>
        <p:spPr>
          <a:xfrm>
            <a:off x="1006435" y="5056346"/>
            <a:ext cx="2774871" cy="346829"/>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Injection Flaws</a:t>
            </a:r>
            <a:endParaRPr lang="en-US" sz="2150" dirty="0"/>
          </a:p>
        </p:txBody>
      </p:sp>
      <p:sp>
        <p:nvSpPr>
          <p:cNvPr id="7" name="Text 4"/>
          <p:cNvSpPr/>
          <p:nvPr/>
        </p:nvSpPr>
        <p:spPr>
          <a:xfrm>
            <a:off x="1006435" y="5536287"/>
            <a:ext cx="3225046" cy="355283"/>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(SQL, Command Injection)</a:t>
            </a:r>
            <a:endParaRPr lang="en-US" sz="1700" dirty="0"/>
          </a:p>
        </p:txBody>
      </p:sp>
      <p:sp>
        <p:nvSpPr>
          <p:cNvPr id="8" name="Shape 5"/>
          <p:cNvSpPr/>
          <p:nvPr/>
        </p:nvSpPr>
        <p:spPr>
          <a:xfrm>
            <a:off x="4682966" y="4826794"/>
            <a:ext cx="3684151" cy="1294328"/>
          </a:xfrm>
          <a:prstGeom prst="roundRect">
            <a:avLst>
              <a:gd name="adj" fmla="val 7204"/>
            </a:avLst>
          </a:prstGeom>
          <a:solidFill>
            <a:srgbClr val="003180"/>
          </a:solidFill>
          <a:ln w="7620">
            <a:solidFill>
              <a:srgbClr val="194A99"/>
            </a:solidFill>
            <a:prstDash val="solid"/>
          </a:ln>
        </p:spPr>
      </p:sp>
      <p:sp>
        <p:nvSpPr>
          <p:cNvPr id="9" name="Text 6"/>
          <p:cNvSpPr/>
          <p:nvPr/>
        </p:nvSpPr>
        <p:spPr>
          <a:xfrm>
            <a:off x="4912519" y="5056346"/>
            <a:ext cx="3027640" cy="346829"/>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Broken Authentication</a:t>
            </a:r>
            <a:endParaRPr lang="en-US" sz="2150" dirty="0"/>
          </a:p>
        </p:txBody>
      </p:sp>
      <p:sp>
        <p:nvSpPr>
          <p:cNvPr id="10" name="Shape 7"/>
          <p:cNvSpPr/>
          <p:nvPr/>
        </p:nvSpPr>
        <p:spPr>
          <a:xfrm>
            <a:off x="776883" y="6343055"/>
            <a:ext cx="7590234" cy="805934"/>
          </a:xfrm>
          <a:prstGeom prst="roundRect">
            <a:avLst>
              <a:gd name="adj" fmla="val 11569"/>
            </a:avLst>
          </a:prstGeom>
          <a:solidFill>
            <a:srgbClr val="003180"/>
          </a:solidFill>
          <a:ln w="7620">
            <a:solidFill>
              <a:srgbClr val="194A99"/>
            </a:solidFill>
            <a:prstDash val="solid"/>
          </a:ln>
        </p:spPr>
      </p:sp>
      <p:sp>
        <p:nvSpPr>
          <p:cNvPr id="11" name="Text 8"/>
          <p:cNvSpPr/>
          <p:nvPr/>
        </p:nvSpPr>
        <p:spPr>
          <a:xfrm>
            <a:off x="1006435" y="6572607"/>
            <a:ext cx="3434001" cy="346829"/>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Cross-Site Scripting (XSS)</a:t>
            </a:r>
            <a:endParaRPr lang="en-US" sz="2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5928" y="619006"/>
            <a:ext cx="7632144" cy="2024539"/>
          </a:xfrm>
          <a:prstGeom prst="rect">
            <a:avLst/>
          </a:prstGeom>
          <a:noFill/>
          <a:ln/>
        </p:spPr>
        <p:txBody>
          <a:bodyPr wrap="squar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Case Study: Task Management Application Overview</a:t>
            </a:r>
            <a:endParaRPr lang="en-US" sz="4250" dirty="0"/>
          </a:p>
        </p:txBody>
      </p:sp>
      <p:sp>
        <p:nvSpPr>
          <p:cNvPr id="4" name="Text 1"/>
          <p:cNvSpPr/>
          <p:nvPr/>
        </p:nvSpPr>
        <p:spPr>
          <a:xfrm>
            <a:off x="755928" y="2967514"/>
            <a:ext cx="7632144"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Our case study is a Flask-based application. Its key components include user authentication, task creation and management, and database interaction using SQLAlchemy. We will focus on these areas in our security review to understand vulnerabilities. The goal is to identify security flaws, fix them and prevent them in the future.</a:t>
            </a:r>
            <a:endParaRPr lang="en-US" sz="1700" dirty="0"/>
          </a:p>
        </p:txBody>
      </p:sp>
      <p:sp>
        <p:nvSpPr>
          <p:cNvPr id="5" name="Shape 2"/>
          <p:cNvSpPr/>
          <p:nvPr/>
        </p:nvSpPr>
        <p:spPr>
          <a:xfrm>
            <a:off x="755928" y="5180886"/>
            <a:ext cx="485894" cy="485894"/>
          </a:xfrm>
          <a:prstGeom prst="roundRect">
            <a:avLst>
              <a:gd name="adj" fmla="val 18671"/>
            </a:avLst>
          </a:prstGeom>
          <a:solidFill>
            <a:srgbClr val="003180"/>
          </a:solidFill>
          <a:ln w="7620">
            <a:solidFill>
              <a:srgbClr val="194A99"/>
            </a:solidFill>
            <a:prstDash val="solid"/>
          </a:ln>
        </p:spPr>
      </p:sp>
      <p:sp>
        <p:nvSpPr>
          <p:cNvPr id="6" name="Text 3"/>
          <p:cNvSpPr/>
          <p:nvPr/>
        </p:nvSpPr>
        <p:spPr>
          <a:xfrm>
            <a:off x="1457801" y="5180886"/>
            <a:ext cx="2699980" cy="337542"/>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User Authentication</a:t>
            </a:r>
            <a:endParaRPr lang="en-US" sz="2100" dirty="0"/>
          </a:p>
        </p:txBody>
      </p:sp>
      <p:sp>
        <p:nvSpPr>
          <p:cNvPr id="7" name="Text 4"/>
          <p:cNvSpPr/>
          <p:nvPr/>
        </p:nvSpPr>
        <p:spPr>
          <a:xfrm>
            <a:off x="1457801" y="5647968"/>
            <a:ext cx="3006209"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Handling user credentials.</a:t>
            </a:r>
            <a:endParaRPr lang="en-US" sz="1700" dirty="0"/>
          </a:p>
        </p:txBody>
      </p:sp>
      <p:sp>
        <p:nvSpPr>
          <p:cNvPr id="8" name="Shape 5"/>
          <p:cNvSpPr/>
          <p:nvPr/>
        </p:nvSpPr>
        <p:spPr>
          <a:xfrm>
            <a:off x="4679990" y="5180886"/>
            <a:ext cx="485894" cy="485894"/>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5381863" y="5180886"/>
            <a:ext cx="2699980" cy="337542"/>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Task Management</a:t>
            </a:r>
            <a:endParaRPr lang="en-US" sz="2100" dirty="0"/>
          </a:p>
        </p:txBody>
      </p:sp>
      <p:sp>
        <p:nvSpPr>
          <p:cNvPr id="10" name="Text 7"/>
          <p:cNvSpPr/>
          <p:nvPr/>
        </p:nvSpPr>
        <p:spPr>
          <a:xfrm>
            <a:off x="5381863" y="5647968"/>
            <a:ext cx="3006209"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Creating and organizing tasks.</a:t>
            </a:r>
            <a:endParaRPr lang="en-US" sz="1700" dirty="0"/>
          </a:p>
        </p:txBody>
      </p:sp>
      <p:sp>
        <p:nvSpPr>
          <p:cNvPr id="11" name="Shape 8"/>
          <p:cNvSpPr/>
          <p:nvPr/>
        </p:nvSpPr>
        <p:spPr>
          <a:xfrm>
            <a:off x="755928" y="6797873"/>
            <a:ext cx="485894" cy="485894"/>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1457801" y="6797873"/>
            <a:ext cx="2699980" cy="337542"/>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Database Interaction</a:t>
            </a:r>
            <a:endParaRPr lang="en-US" sz="2100" dirty="0"/>
          </a:p>
        </p:txBody>
      </p:sp>
      <p:sp>
        <p:nvSpPr>
          <p:cNvPr id="13" name="Text 10"/>
          <p:cNvSpPr/>
          <p:nvPr/>
        </p:nvSpPr>
        <p:spPr>
          <a:xfrm>
            <a:off x="1457801" y="7264956"/>
            <a:ext cx="693027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(SQLAlchemy)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719"/>
          </a:xfrm>
          <a:prstGeom prst="rect">
            <a:avLst/>
          </a:prstGeom>
        </p:spPr>
      </p:pic>
      <p:sp>
        <p:nvSpPr>
          <p:cNvPr id="3" name="Text 0"/>
          <p:cNvSpPr/>
          <p:nvPr/>
        </p:nvSpPr>
        <p:spPr>
          <a:xfrm>
            <a:off x="6229231" y="583644"/>
            <a:ext cx="7658338" cy="1326594"/>
          </a:xfrm>
          <a:prstGeom prst="rect">
            <a:avLst/>
          </a:prstGeom>
          <a:noFill/>
          <a:ln/>
        </p:spPr>
        <p:txBody>
          <a:bodyPr wrap="square" lIns="0" tIns="0" rIns="0" bIns="0" rtlCol="0" anchor="t"/>
          <a:lstStyle/>
          <a:p>
            <a:pPr algn="l" indent="0" marL="0">
              <a:lnSpc>
                <a:spcPts val="5200"/>
              </a:lnSpc>
              <a:buNone/>
            </a:pPr>
            <a:r>
              <a:rPr lang="en-US" sz="4150" dirty="0">
                <a:solidFill>
                  <a:srgbClr val="F5F0F0"/>
                </a:solidFill>
                <a:latin typeface="Merriweather" pitchFamily="34" charset="0"/>
                <a:ea typeface="Merriweather" pitchFamily="34" charset="-122"/>
                <a:cs typeface="Merriweather" pitchFamily="34" charset="-120"/>
              </a:rPr>
              <a:t>Static Code Analysis with Bandit</a:t>
            </a:r>
            <a:endParaRPr lang="en-US" sz="4150" dirty="0"/>
          </a:p>
        </p:txBody>
      </p:sp>
      <p:sp>
        <p:nvSpPr>
          <p:cNvPr id="4" name="Text 1"/>
          <p:cNvSpPr/>
          <p:nvPr/>
        </p:nvSpPr>
        <p:spPr>
          <a:xfrm>
            <a:off x="6229231" y="2228612"/>
            <a:ext cx="7658338" cy="1358265"/>
          </a:xfrm>
          <a:prstGeom prst="rect">
            <a:avLst/>
          </a:prstGeom>
          <a:noFill/>
          <a:ln/>
        </p:spPr>
        <p:txBody>
          <a:bodyPr wrap="squar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Bandit is a tool for static code analysis. It helps find security issues automatically. Bandit can identify hardcoded passwords, use of </a:t>
            </a:r>
            <a:pPr algn="l" indent="0" marL="0">
              <a:lnSpc>
                <a:spcPts val="2650"/>
              </a:lnSpc>
              <a:buNone/>
            </a:pPr>
            <a:r>
              <a:rPr lang="en-US" sz="1650" b="1" dirty="0">
                <a:solidFill>
                  <a:srgbClr val="E2E6E9"/>
                </a:solidFill>
                <a:latin typeface="Merriweather" pitchFamily="34" charset="0"/>
                <a:ea typeface="Merriweather" pitchFamily="34" charset="-122"/>
                <a:cs typeface="Merriweather" pitchFamily="34" charset="-120"/>
              </a:rPr>
              <a:t>eval()</a:t>
            </a:r>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 or </a:t>
            </a:r>
            <a:pPr algn="l" indent="0" marL="0">
              <a:lnSpc>
                <a:spcPts val="2650"/>
              </a:lnSpc>
              <a:buNone/>
            </a:pPr>
            <a:r>
              <a:rPr lang="en-US" sz="1650" b="1" dirty="0">
                <a:solidFill>
                  <a:srgbClr val="E2E6E9"/>
                </a:solidFill>
                <a:latin typeface="Merriweather" pitchFamily="34" charset="0"/>
                <a:ea typeface="Merriweather" pitchFamily="34" charset="-122"/>
                <a:cs typeface="Merriweather" pitchFamily="34" charset="-120"/>
              </a:rPr>
              <a:t>exec()</a:t>
            </a:r>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 and insecure temporary file usage. Understanding severity levels is important for prioritizing fixes.</a:t>
            </a:r>
            <a:endParaRPr lang="en-US" sz="1650" dirty="0"/>
          </a:p>
        </p:txBody>
      </p:sp>
      <p:pic>
        <p:nvPicPr>
          <p:cNvPr id="5" name="Image 1" descr="preencoded.png">    </p:cNvPr>
          <p:cNvPicPr>
            <a:picLocks noChangeAspect="1"/>
          </p:cNvPicPr>
          <p:nvPr/>
        </p:nvPicPr>
        <p:blipFill>
          <a:blip r:embed="rId2"/>
          <a:stretch>
            <a:fillRect/>
          </a:stretch>
        </p:blipFill>
        <p:spPr>
          <a:xfrm>
            <a:off x="6229231" y="3825597"/>
            <a:ext cx="1061204" cy="1273493"/>
          </a:xfrm>
          <a:prstGeom prst="rect">
            <a:avLst/>
          </a:prstGeom>
        </p:spPr>
      </p:pic>
      <p:sp>
        <p:nvSpPr>
          <p:cNvPr id="6" name="Text 2"/>
          <p:cNvSpPr/>
          <p:nvPr/>
        </p:nvSpPr>
        <p:spPr>
          <a:xfrm>
            <a:off x="7608808" y="4037767"/>
            <a:ext cx="2653070" cy="331589"/>
          </a:xfrm>
          <a:prstGeom prst="rect">
            <a:avLst/>
          </a:prstGeom>
          <a:noFill/>
          <a:ln/>
        </p:spPr>
        <p:txBody>
          <a:bodyPr wrap="none" lIns="0" tIns="0" rIns="0" bIns="0" rtlCol="0" anchor="t"/>
          <a:lstStyle/>
          <a:p>
            <a:pPr algn="l" indent="0" marL="0">
              <a:lnSpc>
                <a:spcPts val="2600"/>
              </a:lnSpc>
              <a:buNone/>
            </a:pPr>
            <a:r>
              <a:rPr lang="en-US" sz="2050" dirty="0">
                <a:solidFill>
                  <a:srgbClr val="E2E6E9"/>
                </a:solidFill>
                <a:latin typeface="Merriweather" pitchFamily="34" charset="0"/>
                <a:ea typeface="Merriweather" pitchFamily="34" charset="-122"/>
                <a:cs typeface="Merriweather" pitchFamily="34" charset="-120"/>
              </a:rPr>
              <a:t>Configuration</a:t>
            </a:r>
            <a:endParaRPr lang="en-US" sz="2050" dirty="0"/>
          </a:p>
        </p:txBody>
      </p:sp>
      <p:sp>
        <p:nvSpPr>
          <p:cNvPr id="7" name="Text 3"/>
          <p:cNvSpPr/>
          <p:nvPr/>
        </p:nvSpPr>
        <p:spPr>
          <a:xfrm>
            <a:off x="7608808" y="4496633"/>
            <a:ext cx="6278761" cy="339566"/>
          </a:xfrm>
          <a:prstGeom prst="rect">
            <a:avLst/>
          </a:prstGeom>
          <a:noFill/>
          <a:ln/>
        </p:spPr>
        <p:txBody>
          <a:bodyPr wrap="non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Setting up Bandit for your project.</a:t>
            </a:r>
            <a:endParaRPr lang="en-US" sz="1650" dirty="0"/>
          </a:p>
        </p:txBody>
      </p:sp>
      <p:pic>
        <p:nvPicPr>
          <p:cNvPr id="8" name="Image 2" descr="preencoded.png">    </p:cNvPr>
          <p:cNvPicPr>
            <a:picLocks noChangeAspect="1"/>
          </p:cNvPicPr>
          <p:nvPr/>
        </p:nvPicPr>
        <p:blipFill>
          <a:blip r:embed="rId3"/>
          <a:stretch>
            <a:fillRect/>
          </a:stretch>
        </p:blipFill>
        <p:spPr>
          <a:xfrm>
            <a:off x="6229231" y="5099090"/>
            <a:ext cx="1061204" cy="1273493"/>
          </a:xfrm>
          <a:prstGeom prst="rect">
            <a:avLst/>
          </a:prstGeom>
        </p:spPr>
      </p:pic>
      <p:sp>
        <p:nvSpPr>
          <p:cNvPr id="9" name="Text 4"/>
          <p:cNvSpPr/>
          <p:nvPr/>
        </p:nvSpPr>
        <p:spPr>
          <a:xfrm>
            <a:off x="7608808" y="5311259"/>
            <a:ext cx="2653070" cy="331589"/>
          </a:xfrm>
          <a:prstGeom prst="rect">
            <a:avLst/>
          </a:prstGeom>
          <a:noFill/>
          <a:ln/>
        </p:spPr>
        <p:txBody>
          <a:bodyPr wrap="none" lIns="0" tIns="0" rIns="0" bIns="0" rtlCol="0" anchor="t"/>
          <a:lstStyle/>
          <a:p>
            <a:pPr algn="l" indent="0" marL="0">
              <a:lnSpc>
                <a:spcPts val="2600"/>
              </a:lnSpc>
              <a:buNone/>
            </a:pPr>
            <a:r>
              <a:rPr lang="en-US" sz="2050" dirty="0">
                <a:solidFill>
                  <a:srgbClr val="E2E6E9"/>
                </a:solidFill>
                <a:latin typeface="Merriweather" pitchFamily="34" charset="0"/>
                <a:ea typeface="Merriweather" pitchFamily="34" charset="-122"/>
                <a:cs typeface="Merriweather" pitchFamily="34" charset="-120"/>
              </a:rPr>
              <a:t>Usage</a:t>
            </a:r>
            <a:endParaRPr lang="en-US" sz="2050" dirty="0"/>
          </a:p>
        </p:txBody>
      </p:sp>
      <p:sp>
        <p:nvSpPr>
          <p:cNvPr id="10" name="Text 5"/>
          <p:cNvSpPr/>
          <p:nvPr/>
        </p:nvSpPr>
        <p:spPr>
          <a:xfrm>
            <a:off x="7608808" y="5770126"/>
            <a:ext cx="6278761" cy="339566"/>
          </a:xfrm>
          <a:prstGeom prst="rect">
            <a:avLst/>
          </a:prstGeom>
          <a:noFill/>
          <a:ln/>
        </p:spPr>
        <p:txBody>
          <a:bodyPr wrap="non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Running Bandit to scan code.</a:t>
            </a:r>
            <a:endParaRPr lang="en-US" sz="1650" dirty="0"/>
          </a:p>
        </p:txBody>
      </p:sp>
      <p:pic>
        <p:nvPicPr>
          <p:cNvPr id="11" name="Image 3" descr="preencoded.png">    </p:cNvPr>
          <p:cNvPicPr>
            <a:picLocks noChangeAspect="1"/>
          </p:cNvPicPr>
          <p:nvPr/>
        </p:nvPicPr>
        <p:blipFill>
          <a:blip r:embed="rId4"/>
          <a:stretch>
            <a:fillRect/>
          </a:stretch>
        </p:blipFill>
        <p:spPr>
          <a:xfrm>
            <a:off x="6229231" y="6372582"/>
            <a:ext cx="1061204" cy="1273493"/>
          </a:xfrm>
          <a:prstGeom prst="rect">
            <a:avLst/>
          </a:prstGeom>
        </p:spPr>
      </p:pic>
      <p:sp>
        <p:nvSpPr>
          <p:cNvPr id="12" name="Text 6"/>
          <p:cNvSpPr/>
          <p:nvPr/>
        </p:nvSpPr>
        <p:spPr>
          <a:xfrm>
            <a:off x="7608808" y="6584752"/>
            <a:ext cx="2653070" cy="331589"/>
          </a:xfrm>
          <a:prstGeom prst="rect">
            <a:avLst/>
          </a:prstGeom>
          <a:noFill/>
          <a:ln/>
        </p:spPr>
        <p:txBody>
          <a:bodyPr wrap="none" lIns="0" tIns="0" rIns="0" bIns="0" rtlCol="0" anchor="t"/>
          <a:lstStyle/>
          <a:p>
            <a:pPr algn="l" indent="0" marL="0">
              <a:lnSpc>
                <a:spcPts val="2600"/>
              </a:lnSpc>
              <a:buNone/>
            </a:pPr>
            <a:r>
              <a:rPr lang="en-US" sz="2050" dirty="0">
                <a:solidFill>
                  <a:srgbClr val="E2E6E9"/>
                </a:solidFill>
                <a:latin typeface="Merriweather" pitchFamily="34" charset="0"/>
                <a:ea typeface="Merriweather" pitchFamily="34" charset="-122"/>
                <a:cs typeface="Merriweather" pitchFamily="34" charset="-120"/>
              </a:rPr>
              <a:t>Severity Levels</a:t>
            </a:r>
            <a:endParaRPr lang="en-US" sz="2050" dirty="0"/>
          </a:p>
        </p:txBody>
      </p:sp>
      <p:sp>
        <p:nvSpPr>
          <p:cNvPr id="13" name="Text 7"/>
          <p:cNvSpPr/>
          <p:nvPr/>
        </p:nvSpPr>
        <p:spPr>
          <a:xfrm>
            <a:off x="7608808" y="7043618"/>
            <a:ext cx="6278761" cy="339566"/>
          </a:xfrm>
          <a:prstGeom prst="rect">
            <a:avLst/>
          </a:prstGeom>
          <a:noFill/>
          <a:ln/>
        </p:spPr>
        <p:txBody>
          <a:bodyPr wrap="non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Understanding alert importance.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617583"/>
            <a:ext cx="129028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Manual Code Review: Identifying Vulnerabilities</a:t>
            </a:r>
            <a:endParaRPr lang="en-US" sz="4850" dirty="0"/>
          </a:p>
        </p:txBody>
      </p:sp>
      <p:sp>
        <p:nvSpPr>
          <p:cNvPr id="3" name="Text 1"/>
          <p:cNvSpPr/>
          <p:nvPr/>
        </p:nvSpPr>
        <p:spPr>
          <a:xfrm>
            <a:off x="863798" y="3653790"/>
            <a:ext cx="129028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Manual code review is important. Here are some key areas to examine: SQL Injection, Cross-Site Scripting (XSS), and Command Injection. Look for un-parameterized queries, un-escaped user input, and use of </a:t>
            </a:r>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os.system()</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with user-controlled input.</a:t>
            </a:r>
            <a:endParaRPr lang="en-US" sz="1900" dirty="0"/>
          </a:p>
        </p:txBody>
      </p:sp>
      <p:sp>
        <p:nvSpPr>
          <p:cNvPr id="4" name="Text 2"/>
          <p:cNvSpPr/>
          <p:nvPr/>
        </p:nvSpPr>
        <p:spPr>
          <a:xfrm>
            <a:off x="863798" y="5362694"/>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SQL Injection</a:t>
            </a:r>
            <a:endParaRPr lang="en-US" sz="2400" dirty="0"/>
          </a:p>
        </p:txBody>
      </p:sp>
      <p:sp>
        <p:nvSpPr>
          <p:cNvPr id="5" name="Text 3"/>
          <p:cNvSpPr/>
          <p:nvPr/>
        </p:nvSpPr>
        <p:spPr>
          <a:xfrm>
            <a:off x="863798" y="5995035"/>
            <a:ext cx="615029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Un-parameterized queries</a:t>
            </a:r>
            <a:endParaRPr lang="en-US" sz="1900" dirty="0"/>
          </a:p>
        </p:txBody>
      </p:sp>
      <p:sp>
        <p:nvSpPr>
          <p:cNvPr id="6" name="Text 4"/>
          <p:cNvSpPr/>
          <p:nvPr/>
        </p:nvSpPr>
        <p:spPr>
          <a:xfrm>
            <a:off x="7623929" y="5362694"/>
            <a:ext cx="3818692"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Cross-Site Scripting (XSS)</a:t>
            </a:r>
            <a:endParaRPr lang="en-US" sz="2400" dirty="0"/>
          </a:p>
        </p:txBody>
      </p:sp>
      <p:sp>
        <p:nvSpPr>
          <p:cNvPr id="7" name="Text 5"/>
          <p:cNvSpPr/>
          <p:nvPr/>
        </p:nvSpPr>
        <p:spPr>
          <a:xfrm>
            <a:off x="7623929" y="5995035"/>
            <a:ext cx="615029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Un-escaped user input in templates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3522" y="619720"/>
            <a:ext cx="7569756" cy="2108121"/>
          </a:xfrm>
          <a:prstGeom prst="rect">
            <a:avLst/>
          </a:prstGeom>
          <a:noFill/>
          <a:ln/>
        </p:spPr>
        <p:txBody>
          <a:bodyPr wrap="square" lIns="0" tIns="0" rIns="0" bIns="0" rtlCol="0" anchor="t"/>
          <a:lstStyle/>
          <a:p>
            <a:pPr algn="l" indent="0" marL="0">
              <a:lnSpc>
                <a:spcPts val="5500"/>
              </a:lnSpc>
              <a:buNone/>
            </a:pPr>
            <a:r>
              <a:rPr lang="en-US" sz="4400" dirty="0">
                <a:solidFill>
                  <a:srgbClr val="F5F0F0"/>
                </a:solidFill>
                <a:latin typeface="Merriweather" pitchFamily="34" charset="0"/>
                <a:ea typeface="Merriweather" pitchFamily="34" charset="-122"/>
                <a:cs typeface="Merriweather" pitchFamily="34" charset="-120"/>
              </a:rPr>
              <a:t>Secure Coding Practices: Input Validation and Sanitization</a:t>
            </a:r>
            <a:endParaRPr lang="en-US" sz="4400" dirty="0"/>
          </a:p>
        </p:txBody>
      </p:sp>
      <p:sp>
        <p:nvSpPr>
          <p:cNvPr id="4" name="Text 1"/>
          <p:cNvSpPr/>
          <p:nvPr/>
        </p:nvSpPr>
        <p:spPr>
          <a:xfrm>
            <a:off x="6273522" y="3065145"/>
            <a:ext cx="7569756" cy="1439228"/>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Always validate user input on both client and server sides. Sanitize input to remove or escape potentially malicious characters. Use regular expressions for validation. Use escaping functions in templates like </a:t>
            </a:r>
            <a:pPr algn="l" indent="0" marL="0">
              <a:lnSpc>
                <a:spcPts val="2800"/>
              </a:lnSpc>
              <a:buNone/>
            </a:pPr>
            <a:r>
              <a:rPr lang="en-US" sz="1750" b="1" dirty="0">
                <a:solidFill>
                  <a:srgbClr val="E2E6E9"/>
                </a:solidFill>
                <a:latin typeface="Merriweather" pitchFamily="34" charset="0"/>
                <a:ea typeface="Merriweather" pitchFamily="34" charset="-122"/>
                <a:cs typeface="Merriweather" pitchFamily="34" charset="-120"/>
              </a:rPr>
              <a:t>escape()</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in Jinja2 to prevent XSS.</a:t>
            </a:r>
            <a:endParaRPr lang="en-US" sz="1750" dirty="0"/>
          </a:p>
        </p:txBody>
      </p:sp>
      <p:sp>
        <p:nvSpPr>
          <p:cNvPr id="5" name="Shape 2"/>
          <p:cNvSpPr/>
          <p:nvPr/>
        </p:nvSpPr>
        <p:spPr>
          <a:xfrm>
            <a:off x="6526530" y="4757380"/>
            <a:ext cx="30480" cy="2852380"/>
          </a:xfrm>
          <a:prstGeom prst="roundRect">
            <a:avLst>
              <a:gd name="adj" fmla="val 309909"/>
            </a:avLst>
          </a:prstGeom>
          <a:solidFill>
            <a:srgbClr val="194A99"/>
          </a:solidFill>
          <a:ln/>
        </p:spPr>
      </p:sp>
      <p:sp>
        <p:nvSpPr>
          <p:cNvPr id="6" name="Shape 3"/>
          <p:cNvSpPr/>
          <p:nvPr/>
        </p:nvSpPr>
        <p:spPr>
          <a:xfrm>
            <a:off x="6749058" y="5248156"/>
            <a:ext cx="674608" cy="30480"/>
          </a:xfrm>
          <a:prstGeom prst="roundRect">
            <a:avLst>
              <a:gd name="adj" fmla="val 309909"/>
            </a:avLst>
          </a:prstGeom>
          <a:solidFill>
            <a:srgbClr val="194A99"/>
          </a:solidFill>
          <a:ln/>
        </p:spPr>
      </p:sp>
      <p:sp>
        <p:nvSpPr>
          <p:cNvPr id="7" name="Shape 4"/>
          <p:cNvSpPr/>
          <p:nvPr/>
        </p:nvSpPr>
        <p:spPr>
          <a:xfrm>
            <a:off x="6273522" y="5010388"/>
            <a:ext cx="506016" cy="506016"/>
          </a:xfrm>
          <a:prstGeom prst="roundRect">
            <a:avLst>
              <a:gd name="adj" fmla="val 18667"/>
            </a:avLst>
          </a:prstGeom>
          <a:solidFill>
            <a:srgbClr val="003180"/>
          </a:solidFill>
          <a:ln w="7620">
            <a:solidFill>
              <a:srgbClr val="194A99"/>
            </a:solidFill>
            <a:prstDash val="solid"/>
          </a:ln>
        </p:spPr>
      </p:sp>
      <p:sp>
        <p:nvSpPr>
          <p:cNvPr id="8" name="Text 5"/>
          <p:cNvSpPr/>
          <p:nvPr/>
        </p:nvSpPr>
        <p:spPr>
          <a:xfrm>
            <a:off x="6357878" y="5052596"/>
            <a:ext cx="337304" cy="421600"/>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9" name="Text 6"/>
          <p:cNvSpPr/>
          <p:nvPr/>
        </p:nvSpPr>
        <p:spPr>
          <a:xfrm>
            <a:off x="7650956" y="4982170"/>
            <a:ext cx="2907387" cy="351353"/>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Client-Side Validation</a:t>
            </a:r>
            <a:endParaRPr lang="en-US" sz="2200" dirty="0"/>
          </a:p>
        </p:txBody>
      </p:sp>
      <p:sp>
        <p:nvSpPr>
          <p:cNvPr id="10" name="Shape 7"/>
          <p:cNvSpPr/>
          <p:nvPr/>
        </p:nvSpPr>
        <p:spPr>
          <a:xfrm>
            <a:off x="6749058" y="6273879"/>
            <a:ext cx="674608" cy="30480"/>
          </a:xfrm>
          <a:prstGeom prst="roundRect">
            <a:avLst>
              <a:gd name="adj" fmla="val 309909"/>
            </a:avLst>
          </a:prstGeom>
          <a:solidFill>
            <a:srgbClr val="194A99"/>
          </a:solidFill>
          <a:ln/>
        </p:spPr>
      </p:sp>
      <p:sp>
        <p:nvSpPr>
          <p:cNvPr id="11" name="Shape 8"/>
          <p:cNvSpPr/>
          <p:nvPr/>
        </p:nvSpPr>
        <p:spPr>
          <a:xfrm>
            <a:off x="6273522" y="6036112"/>
            <a:ext cx="506016" cy="506016"/>
          </a:xfrm>
          <a:prstGeom prst="roundRect">
            <a:avLst>
              <a:gd name="adj" fmla="val 18667"/>
            </a:avLst>
          </a:prstGeom>
          <a:solidFill>
            <a:srgbClr val="003180"/>
          </a:solidFill>
          <a:ln w="7620">
            <a:solidFill>
              <a:srgbClr val="194A99"/>
            </a:solidFill>
            <a:prstDash val="solid"/>
          </a:ln>
        </p:spPr>
      </p:sp>
      <p:sp>
        <p:nvSpPr>
          <p:cNvPr id="12" name="Text 9"/>
          <p:cNvSpPr/>
          <p:nvPr/>
        </p:nvSpPr>
        <p:spPr>
          <a:xfrm>
            <a:off x="6357878" y="6078319"/>
            <a:ext cx="337304" cy="421600"/>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3" name="Text 10"/>
          <p:cNvSpPr/>
          <p:nvPr/>
        </p:nvSpPr>
        <p:spPr>
          <a:xfrm>
            <a:off x="7650956" y="6007894"/>
            <a:ext cx="3000851" cy="351353"/>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Server-Side Validation</a:t>
            </a:r>
            <a:endParaRPr lang="en-US" sz="2200" dirty="0"/>
          </a:p>
        </p:txBody>
      </p:sp>
      <p:sp>
        <p:nvSpPr>
          <p:cNvPr id="14" name="Shape 11"/>
          <p:cNvSpPr/>
          <p:nvPr/>
        </p:nvSpPr>
        <p:spPr>
          <a:xfrm>
            <a:off x="6749058" y="7299603"/>
            <a:ext cx="674608" cy="30480"/>
          </a:xfrm>
          <a:prstGeom prst="roundRect">
            <a:avLst>
              <a:gd name="adj" fmla="val 309909"/>
            </a:avLst>
          </a:prstGeom>
          <a:solidFill>
            <a:srgbClr val="194A99"/>
          </a:solidFill>
          <a:ln/>
        </p:spPr>
      </p:sp>
      <p:sp>
        <p:nvSpPr>
          <p:cNvPr id="15" name="Shape 12"/>
          <p:cNvSpPr/>
          <p:nvPr/>
        </p:nvSpPr>
        <p:spPr>
          <a:xfrm>
            <a:off x="6273522" y="7061835"/>
            <a:ext cx="506016" cy="506016"/>
          </a:xfrm>
          <a:prstGeom prst="roundRect">
            <a:avLst>
              <a:gd name="adj" fmla="val 18667"/>
            </a:avLst>
          </a:prstGeom>
          <a:solidFill>
            <a:srgbClr val="003180"/>
          </a:solidFill>
          <a:ln w="7620">
            <a:solidFill>
              <a:srgbClr val="194A99"/>
            </a:solidFill>
            <a:prstDash val="solid"/>
          </a:ln>
        </p:spPr>
      </p:sp>
      <p:sp>
        <p:nvSpPr>
          <p:cNvPr id="16" name="Text 13"/>
          <p:cNvSpPr/>
          <p:nvPr/>
        </p:nvSpPr>
        <p:spPr>
          <a:xfrm>
            <a:off x="6357878" y="7104043"/>
            <a:ext cx="337304" cy="421600"/>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sp>
        <p:nvSpPr>
          <p:cNvPr id="17" name="Text 14"/>
          <p:cNvSpPr/>
          <p:nvPr/>
        </p:nvSpPr>
        <p:spPr>
          <a:xfrm>
            <a:off x="7650956" y="7033617"/>
            <a:ext cx="2811304" cy="351353"/>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Sanitization</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3305" y="568285"/>
            <a:ext cx="13183791" cy="1291828"/>
          </a:xfrm>
          <a:prstGeom prst="rect">
            <a:avLst/>
          </a:prstGeom>
          <a:noFill/>
          <a:ln/>
        </p:spPr>
        <p:txBody>
          <a:bodyPr wrap="square" lIns="0" tIns="0" rIns="0" bIns="0" rtlCol="0" anchor="t"/>
          <a:lstStyle/>
          <a:p>
            <a:pPr algn="l" indent="0" marL="0">
              <a:lnSpc>
                <a:spcPts val="5050"/>
              </a:lnSpc>
              <a:buNone/>
            </a:pPr>
            <a:r>
              <a:rPr lang="en-US" sz="4050" dirty="0">
                <a:solidFill>
                  <a:srgbClr val="F5F0F0"/>
                </a:solidFill>
                <a:latin typeface="Merriweather" pitchFamily="34" charset="0"/>
                <a:ea typeface="Merriweather" pitchFamily="34" charset="-122"/>
                <a:cs typeface="Merriweather" pitchFamily="34" charset="-120"/>
              </a:rPr>
              <a:t>Secure Coding Practices: Authentication and Authorization</a:t>
            </a:r>
            <a:endParaRPr lang="en-US" sz="4050" dirty="0"/>
          </a:p>
        </p:txBody>
      </p:sp>
      <p:sp>
        <p:nvSpPr>
          <p:cNvPr id="3" name="Text 1"/>
          <p:cNvSpPr/>
          <p:nvPr/>
        </p:nvSpPr>
        <p:spPr>
          <a:xfrm>
            <a:off x="723305" y="2273379"/>
            <a:ext cx="13183791" cy="991910"/>
          </a:xfrm>
          <a:prstGeom prst="rect">
            <a:avLst/>
          </a:prstGeom>
          <a:noFill/>
          <a:ln/>
        </p:spPr>
        <p:txBody>
          <a:bodyPr wrap="square" lIns="0" tIns="0" rIns="0" bIns="0" rtlCol="0" anchor="t"/>
          <a:lstStyle/>
          <a:p>
            <a:pPr algn="l"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Enforce strong password policies: require minimum length, complexity, and regular updates. Hash passwords with bcrypt or Argon2. Implement proper access control mechanisms like Role-Based Access Control (RBAC). Avoid storing sensitive information in cookies or local storage.</a:t>
            </a:r>
            <a:endParaRPr lang="en-US" sz="1600" dirty="0"/>
          </a:p>
        </p:txBody>
      </p:sp>
      <p:sp>
        <p:nvSpPr>
          <p:cNvPr id="4" name="Text 2"/>
          <p:cNvSpPr/>
          <p:nvPr/>
        </p:nvSpPr>
        <p:spPr>
          <a:xfrm>
            <a:off x="2011442" y="5643324"/>
            <a:ext cx="2583299" cy="322898"/>
          </a:xfrm>
          <a:prstGeom prst="rect">
            <a:avLst/>
          </a:prstGeom>
          <a:noFill/>
          <a:ln/>
        </p:spPr>
        <p:txBody>
          <a:bodyPr wrap="none" lIns="0" tIns="0" rIns="0" bIns="0" rtlCol="0" anchor="t"/>
          <a:lstStyle/>
          <a:p>
            <a:pPr algn="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Strong Passwords</a:t>
            </a:r>
            <a:endParaRPr lang="en-US" sz="2000" dirty="0"/>
          </a:p>
        </p:txBody>
      </p:sp>
      <p:pic>
        <p:nvPicPr>
          <p:cNvPr id="5" name="Image 0" descr="preencoded.png">    </p:cNvPr>
          <p:cNvPicPr>
            <a:picLocks noChangeAspect="1"/>
          </p:cNvPicPr>
          <p:nvPr/>
        </p:nvPicPr>
        <p:blipFill>
          <a:blip r:embed="rId1"/>
          <a:stretch>
            <a:fillRect/>
          </a:stretch>
        </p:blipFill>
        <p:spPr>
          <a:xfrm>
            <a:off x="5008007" y="3497699"/>
            <a:ext cx="4614267" cy="4614267"/>
          </a:xfrm>
          <a:prstGeom prst="rect">
            <a:avLst/>
          </a:prstGeom>
        </p:spPr>
      </p:pic>
      <p:pic>
        <p:nvPicPr>
          <p:cNvPr id="6" name="Image 1" descr="preencoded.png">    </p:cNvPr>
          <p:cNvPicPr>
            <a:picLocks noChangeAspect="1"/>
          </p:cNvPicPr>
          <p:nvPr/>
        </p:nvPicPr>
        <p:blipFill>
          <a:blip r:embed="rId2"/>
          <a:stretch>
            <a:fillRect/>
          </a:stretch>
        </p:blipFill>
        <p:spPr>
          <a:xfrm>
            <a:off x="5981640" y="5623143"/>
            <a:ext cx="290513" cy="363260"/>
          </a:xfrm>
          <a:prstGeom prst="rect">
            <a:avLst/>
          </a:prstGeom>
        </p:spPr>
      </p:pic>
      <p:sp>
        <p:nvSpPr>
          <p:cNvPr id="7" name="Text 3"/>
          <p:cNvSpPr/>
          <p:nvPr/>
        </p:nvSpPr>
        <p:spPr>
          <a:xfrm>
            <a:off x="9622274" y="4412337"/>
            <a:ext cx="2583299" cy="322898"/>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Hashing</a:t>
            </a:r>
            <a:endParaRPr lang="en-US" sz="2000" dirty="0"/>
          </a:p>
        </p:txBody>
      </p:sp>
      <p:pic>
        <p:nvPicPr>
          <p:cNvPr id="8" name="Image 2" descr="preencoded.png">    </p:cNvPr>
          <p:cNvPicPr>
            <a:picLocks noChangeAspect="1"/>
          </p:cNvPicPr>
          <p:nvPr/>
        </p:nvPicPr>
        <p:blipFill>
          <a:blip r:embed="rId3"/>
          <a:stretch>
            <a:fillRect/>
          </a:stretch>
        </p:blipFill>
        <p:spPr>
          <a:xfrm>
            <a:off x="5008007" y="3497699"/>
            <a:ext cx="4614267" cy="4614267"/>
          </a:xfrm>
          <a:prstGeom prst="rect">
            <a:avLst/>
          </a:prstGeom>
        </p:spPr>
      </p:pic>
      <p:pic>
        <p:nvPicPr>
          <p:cNvPr id="9" name="Image 3" descr="preencoded.png">    </p:cNvPr>
          <p:cNvPicPr>
            <a:picLocks noChangeAspect="1"/>
          </p:cNvPicPr>
          <p:nvPr/>
        </p:nvPicPr>
        <p:blipFill>
          <a:blip r:embed="rId4"/>
          <a:stretch>
            <a:fillRect/>
          </a:stretch>
        </p:blipFill>
        <p:spPr>
          <a:xfrm>
            <a:off x="7763887" y="4594205"/>
            <a:ext cx="290513" cy="363260"/>
          </a:xfrm>
          <a:prstGeom prst="rect">
            <a:avLst/>
          </a:prstGeom>
        </p:spPr>
      </p:pic>
      <p:sp>
        <p:nvSpPr>
          <p:cNvPr id="10" name="Text 4"/>
          <p:cNvSpPr/>
          <p:nvPr/>
        </p:nvSpPr>
        <p:spPr>
          <a:xfrm>
            <a:off x="9622274" y="6874431"/>
            <a:ext cx="2583299" cy="322898"/>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Access Control</a:t>
            </a:r>
            <a:endParaRPr lang="en-US" sz="2000" dirty="0"/>
          </a:p>
        </p:txBody>
      </p:sp>
      <p:pic>
        <p:nvPicPr>
          <p:cNvPr id="11" name="Image 4" descr="preencoded.png">    </p:cNvPr>
          <p:cNvPicPr>
            <a:picLocks noChangeAspect="1"/>
          </p:cNvPicPr>
          <p:nvPr/>
        </p:nvPicPr>
        <p:blipFill>
          <a:blip r:embed="rId5"/>
          <a:stretch>
            <a:fillRect/>
          </a:stretch>
        </p:blipFill>
        <p:spPr>
          <a:xfrm>
            <a:off x="5008007" y="3497699"/>
            <a:ext cx="4614267" cy="4614267"/>
          </a:xfrm>
          <a:prstGeom prst="rect">
            <a:avLst/>
          </a:prstGeom>
        </p:spPr>
      </p:pic>
      <p:pic>
        <p:nvPicPr>
          <p:cNvPr id="12" name="Image 5" descr="preencoded.png">    </p:cNvPr>
          <p:cNvPicPr>
            <a:picLocks noChangeAspect="1"/>
          </p:cNvPicPr>
          <p:nvPr/>
        </p:nvPicPr>
        <p:blipFill>
          <a:blip r:embed="rId6"/>
          <a:stretch>
            <a:fillRect/>
          </a:stretch>
        </p:blipFill>
        <p:spPr>
          <a:xfrm>
            <a:off x="7763887" y="6652081"/>
            <a:ext cx="290513" cy="3632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2008" y="645795"/>
            <a:ext cx="12091273" cy="734020"/>
          </a:xfrm>
          <a:prstGeom prst="rect">
            <a:avLst/>
          </a:prstGeom>
          <a:noFill/>
          <a:ln/>
        </p:spPr>
        <p:txBody>
          <a:bodyPr wrap="none" lIns="0" tIns="0" rIns="0" bIns="0" rtlCol="0" anchor="t"/>
          <a:lstStyle/>
          <a:p>
            <a:pPr algn="l" indent="0" marL="0">
              <a:lnSpc>
                <a:spcPts val="5750"/>
              </a:lnSpc>
              <a:buNone/>
            </a:pPr>
            <a:r>
              <a:rPr lang="en-US" sz="4600" dirty="0">
                <a:solidFill>
                  <a:srgbClr val="F5F0F0"/>
                </a:solidFill>
                <a:latin typeface="Merriweather" pitchFamily="34" charset="0"/>
                <a:ea typeface="Merriweather" pitchFamily="34" charset="-122"/>
                <a:cs typeface="Merriweather" pitchFamily="34" charset="-120"/>
              </a:rPr>
              <a:t>Secure Coding Practices: Database Security</a:t>
            </a:r>
            <a:endParaRPr lang="en-US" sz="4600" dirty="0"/>
          </a:p>
        </p:txBody>
      </p:sp>
      <p:sp>
        <p:nvSpPr>
          <p:cNvPr id="3" name="Text 1"/>
          <p:cNvSpPr/>
          <p:nvPr/>
        </p:nvSpPr>
        <p:spPr>
          <a:xfrm>
            <a:off x="822008" y="1849517"/>
            <a:ext cx="12986385" cy="1127284"/>
          </a:xfrm>
          <a:prstGeom prst="rect">
            <a:avLst/>
          </a:prstGeom>
          <a:noFill/>
          <a:ln/>
        </p:spPr>
        <p:txBody>
          <a:bodyPr wrap="square" lIns="0" tIns="0" rIns="0" bIns="0" rtlCol="0" anchor="t"/>
          <a:lstStyle/>
          <a:p>
            <a:pPr algn="l" indent="0" marL="0">
              <a:lnSpc>
                <a:spcPts val="2950"/>
              </a:lnSpc>
              <a:buNone/>
            </a:pPr>
            <a:r>
              <a:rPr lang="en-US" sz="1800" dirty="0">
                <a:solidFill>
                  <a:srgbClr val="E2E6E9"/>
                </a:solidFill>
                <a:latin typeface="Merriweather" pitchFamily="34" charset="0"/>
                <a:ea typeface="Merriweather" pitchFamily="34" charset="-122"/>
                <a:cs typeface="Merriweather" pitchFamily="34" charset="-120"/>
              </a:rPr>
              <a:t>Use parameterized queries to prevent SQL injection. Apply the Principle of Least Privilege. Only grant necessary permissions to database users. Follow ORM best practices for security with SQLAlchemy. Avoid raw SQL queries when possible.</a:t>
            </a:r>
            <a:endParaRPr lang="en-US" sz="1800" dirty="0"/>
          </a:p>
        </p:txBody>
      </p:sp>
      <p:pic>
        <p:nvPicPr>
          <p:cNvPr id="4" name="Image 0" descr="preencoded.png">    </p:cNvPr>
          <p:cNvPicPr>
            <a:picLocks noChangeAspect="1"/>
          </p:cNvPicPr>
          <p:nvPr/>
        </p:nvPicPr>
        <p:blipFill>
          <a:blip r:embed="rId1"/>
          <a:stretch>
            <a:fillRect/>
          </a:stretch>
        </p:blipFill>
        <p:spPr>
          <a:xfrm>
            <a:off x="822008" y="3241000"/>
            <a:ext cx="6316980" cy="3904178"/>
          </a:xfrm>
          <a:prstGeom prst="rect">
            <a:avLst/>
          </a:prstGeom>
        </p:spPr>
      </p:pic>
      <p:sp>
        <p:nvSpPr>
          <p:cNvPr id="5" name="Text 2"/>
          <p:cNvSpPr/>
          <p:nvPr/>
        </p:nvSpPr>
        <p:spPr>
          <a:xfrm>
            <a:off x="822008" y="7438668"/>
            <a:ext cx="3204567" cy="366951"/>
          </a:xfrm>
          <a:prstGeom prst="rect">
            <a:avLst/>
          </a:prstGeom>
          <a:noFill/>
          <a:ln/>
        </p:spPr>
        <p:txBody>
          <a:bodyPr wrap="none" lIns="0" tIns="0" rIns="0" bIns="0" rtlCol="0" anchor="t"/>
          <a:lstStyle/>
          <a:p>
            <a:pPr algn="l" indent="0" marL="0">
              <a:lnSpc>
                <a:spcPts val="2850"/>
              </a:lnSpc>
              <a:buNone/>
            </a:pPr>
            <a:r>
              <a:rPr lang="en-US" sz="2300" dirty="0">
                <a:solidFill>
                  <a:srgbClr val="E2E6E9"/>
                </a:solidFill>
                <a:latin typeface="Merriweather" pitchFamily="34" charset="0"/>
                <a:ea typeface="Merriweather" pitchFamily="34" charset="-122"/>
                <a:cs typeface="Merriweather" pitchFamily="34" charset="-120"/>
              </a:rPr>
              <a:t>Parameterized Queries</a:t>
            </a:r>
            <a:endParaRPr lang="en-US" sz="2300" dirty="0"/>
          </a:p>
        </p:txBody>
      </p:sp>
      <p:pic>
        <p:nvPicPr>
          <p:cNvPr id="6" name="Image 1" descr="preencoded.png">    </p:cNvPr>
          <p:cNvPicPr>
            <a:picLocks noChangeAspect="1"/>
          </p:cNvPicPr>
          <p:nvPr/>
        </p:nvPicPr>
        <p:blipFill>
          <a:blip r:embed="rId2"/>
          <a:stretch>
            <a:fillRect/>
          </a:stretch>
        </p:blipFill>
        <p:spPr>
          <a:xfrm>
            <a:off x="7491293" y="3241000"/>
            <a:ext cx="6317099" cy="3904178"/>
          </a:xfrm>
          <a:prstGeom prst="rect">
            <a:avLst/>
          </a:prstGeom>
        </p:spPr>
      </p:pic>
      <p:sp>
        <p:nvSpPr>
          <p:cNvPr id="7" name="Text 3"/>
          <p:cNvSpPr/>
          <p:nvPr/>
        </p:nvSpPr>
        <p:spPr>
          <a:xfrm>
            <a:off x="7491293" y="7438668"/>
            <a:ext cx="3759756" cy="366951"/>
          </a:xfrm>
          <a:prstGeom prst="rect">
            <a:avLst/>
          </a:prstGeom>
          <a:noFill/>
          <a:ln/>
        </p:spPr>
        <p:txBody>
          <a:bodyPr wrap="none" lIns="0" tIns="0" rIns="0" bIns="0" rtlCol="0" anchor="t"/>
          <a:lstStyle/>
          <a:p>
            <a:pPr algn="l" indent="0" marL="0">
              <a:lnSpc>
                <a:spcPts val="2850"/>
              </a:lnSpc>
              <a:buNone/>
            </a:pPr>
            <a:r>
              <a:rPr lang="en-US" sz="2300" dirty="0">
                <a:solidFill>
                  <a:srgbClr val="E2E6E9"/>
                </a:solidFill>
                <a:latin typeface="Merriweather" pitchFamily="34" charset="0"/>
                <a:ea typeface="Merriweather" pitchFamily="34" charset="-122"/>
                <a:cs typeface="Merriweather" pitchFamily="34" charset="-120"/>
              </a:rPr>
              <a:t>Principle of Least Privilege</a:t>
            </a:r>
            <a:endParaRPr lang="en-US" sz="2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923568"/>
            <a:ext cx="129028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Secure Coding Practices: Security Headers and Configuration</a:t>
            </a:r>
            <a:endParaRPr lang="en-US" sz="4850" dirty="0"/>
          </a:p>
        </p:txBody>
      </p:sp>
      <p:sp>
        <p:nvSpPr>
          <p:cNvPr id="3" name="Text 1"/>
          <p:cNvSpPr/>
          <p:nvPr/>
        </p:nvSpPr>
        <p:spPr>
          <a:xfrm>
            <a:off x="863798" y="2959775"/>
            <a:ext cx="129028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Set security headers to mitigate common attacks. These include </a:t>
            </a:r>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X-Frame-Options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t>
            </a:r>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X-XSS-Protection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t>
            </a:r>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Content-Security-Policy</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and </a:t>
            </a:r>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Strict-Transport-Security</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Keep dependencies up-to-date. Disable debug mode in production for better protection.</a:t>
            </a:r>
            <a:endParaRPr lang="en-US" sz="1900" dirty="0"/>
          </a:p>
        </p:txBody>
      </p:sp>
      <p:sp>
        <p:nvSpPr>
          <p:cNvPr id="4" name="Shape 2"/>
          <p:cNvSpPr/>
          <p:nvPr/>
        </p:nvSpPr>
        <p:spPr>
          <a:xfrm>
            <a:off x="863798" y="4421862"/>
            <a:ext cx="2150388" cy="879158"/>
          </a:xfrm>
          <a:prstGeom prst="roundRect">
            <a:avLst>
              <a:gd name="adj" fmla="val 11792"/>
            </a:avLst>
          </a:prstGeom>
          <a:solidFill>
            <a:srgbClr val="003180"/>
          </a:solidFill>
          <a:ln w="15240">
            <a:solidFill>
              <a:srgbClr val="194A99"/>
            </a:solidFill>
            <a:prstDash val="solid"/>
          </a:ln>
        </p:spPr>
      </p:sp>
      <p:sp>
        <p:nvSpPr>
          <p:cNvPr id="5" name="Text 3"/>
          <p:cNvSpPr/>
          <p:nvPr/>
        </p:nvSpPr>
        <p:spPr>
          <a:xfrm>
            <a:off x="1765459" y="4644509"/>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6" name="Text 4"/>
          <p:cNvSpPr/>
          <p:nvPr/>
        </p:nvSpPr>
        <p:spPr>
          <a:xfrm>
            <a:off x="3261003" y="4668679"/>
            <a:ext cx="2516743"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Security Headers</a:t>
            </a:r>
            <a:endParaRPr lang="en-US" sz="2400" dirty="0"/>
          </a:p>
        </p:txBody>
      </p:sp>
      <p:sp>
        <p:nvSpPr>
          <p:cNvPr id="7" name="Shape 5"/>
          <p:cNvSpPr/>
          <p:nvPr/>
        </p:nvSpPr>
        <p:spPr>
          <a:xfrm>
            <a:off x="3137535" y="5285780"/>
            <a:ext cx="10505718" cy="15240"/>
          </a:xfrm>
          <a:prstGeom prst="roundRect">
            <a:avLst>
              <a:gd name="adj" fmla="val 680244"/>
            </a:avLst>
          </a:prstGeom>
          <a:solidFill>
            <a:srgbClr val="194A99"/>
          </a:solidFill>
          <a:ln/>
        </p:spPr>
      </p:sp>
      <p:sp>
        <p:nvSpPr>
          <p:cNvPr id="8" name="Shape 6"/>
          <p:cNvSpPr/>
          <p:nvPr/>
        </p:nvSpPr>
        <p:spPr>
          <a:xfrm>
            <a:off x="863798" y="5424368"/>
            <a:ext cx="4300895" cy="879158"/>
          </a:xfrm>
          <a:prstGeom prst="roundRect">
            <a:avLst>
              <a:gd name="adj" fmla="val 11792"/>
            </a:avLst>
          </a:prstGeom>
          <a:solidFill>
            <a:srgbClr val="003180"/>
          </a:solidFill>
          <a:ln w="15240">
            <a:solidFill>
              <a:srgbClr val="194A99"/>
            </a:solidFill>
            <a:prstDash val="solid"/>
          </a:ln>
        </p:spPr>
      </p:sp>
      <p:sp>
        <p:nvSpPr>
          <p:cNvPr id="9" name="Text 7"/>
          <p:cNvSpPr/>
          <p:nvPr/>
        </p:nvSpPr>
        <p:spPr>
          <a:xfrm>
            <a:off x="2840712" y="5647015"/>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 name="Text 8"/>
          <p:cNvSpPr/>
          <p:nvPr/>
        </p:nvSpPr>
        <p:spPr>
          <a:xfrm>
            <a:off x="5411510" y="5671185"/>
            <a:ext cx="3126581"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Dependency Updates</a:t>
            </a:r>
            <a:endParaRPr lang="en-US" sz="2400" dirty="0"/>
          </a:p>
        </p:txBody>
      </p:sp>
      <p:sp>
        <p:nvSpPr>
          <p:cNvPr id="11" name="Shape 9"/>
          <p:cNvSpPr/>
          <p:nvPr/>
        </p:nvSpPr>
        <p:spPr>
          <a:xfrm>
            <a:off x="5288042" y="6288286"/>
            <a:ext cx="8355211" cy="15240"/>
          </a:xfrm>
          <a:prstGeom prst="roundRect">
            <a:avLst>
              <a:gd name="adj" fmla="val 680244"/>
            </a:avLst>
          </a:prstGeom>
          <a:solidFill>
            <a:srgbClr val="194A99"/>
          </a:solidFill>
          <a:ln/>
        </p:spPr>
      </p:sp>
      <p:sp>
        <p:nvSpPr>
          <p:cNvPr id="12" name="Shape 10"/>
          <p:cNvSpPr/>
          <p:nvPr/>
        </p:nvSpPr>
        <p:spPr>
          <a:xfrm>
            <a:off x="863798" y="6426875"/>
            <a:ext cx="6451402" cy="879158"/>
          </a:xfrm>
          <a:prstGeom prst="roundRect">
            <a:avLst>
              <a:gd name="adj" fmla="val 11792"/>
            </a:avLst>
          </a:prstGeom>
          <a:solidFill>
            <a:srgbClr val="003180"/>
          </a:solidFill>
          <a:ln w="15240">
            <a:solidFill>
              <a:srgbClr val="194A99"/>
            </a:solidFill>
            <a:prstDash val="solid"/>
          </a:ln>
        </p:spPr>
      </p:sp>
      <p:sp>
        <p:nvSpPr>
          <p:cNvPr id="13" name="Text 11"/>
          <p:cNvSpPr/>
          <p:nvPr/>
        </p:nvSpPr>
        <p:spPr>
          <a:xfrm>
            <a:off x="3915966" y="6649522"/>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4" name="Text 12"/>
          <p:cNvSpPr/>
          <p:nvPr/>
        </p:nvSpPr>
        <p:spPr>
          <a:xfrm>
            <a:off x="7562017" y="6673691"/>
            <a:ext cx="3035737"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Disable Debug Mode</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2025-03-29T08:23:42Z</dcterms:created>
  <dcterms:modified xsi:type="dcterms:W3CDTF">2025-03-29T08:23:42Z</dcterms:modified>
</cp:coreProperties>
</file>